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14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2B60-CEF4-49A8-A61D-F43627D045CC}" type="datetimeFigureOut">
              <a:rPr lang="hu-HU" smtClean="0"/>
              <a:pPr/>
              <a:t>2018.01.30.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03FF-7609-4D58-B251-861952BF492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angyaszov@gmail.com" TargetMode="External"/><Relationship Id="rId2" Type="http://schemas.openxmlformats.org/officeDocument/2006/relationships/hyperlink" Target="mailto:hangyakozpont@t-online.h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944215"/>
          </a:xfrm>
        </p:spPr>
        <p:txBody>
          <a:bodyPr/>
          <a:lstStyle/>
          <a:p>
            <a:r>
              <a:rPr lang="hu-HU" b="1" dirty="0" err="1" smtClean="0"/>
              <a:t>Analysis</a:t>
            </a:r>
            <a:r>
              <a:rPr lang="hu-HU" b="1" dirty="0" smtClean="0"/>
              <a:t> of </a:t>
            </a:r>
            <a:r>
              <a:rPr lang="hu-HU" b="1" dirty="0" err="1" smtClean="0"/>
              <a:t>questionnaire</a:t>
            </a:r>
            <a:endParaRPr lang="hu-HU" b="1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 smtClean="0"/>
              <a:t>Zoltán SZABÓ</a:t>
            </a:r>
          </a:p>
          <a:p>
            <a:r>
              <a:rPr lang="hu-HU" sz="2400" dirty="0" smtClean="0"/>
              <a:t>General </a:t>
            </a:r>
            <a:r>
              <a:rPr lang="hu-HU" sz="2400" dirty="0" err="1" smtClean="0"/>
              <a:t>secretary</a:t>
            </a:r>
            <a:endParaRPr lang="hu-HU" sz="2400" dirty="0" smtClean="0"/>
          </a:p>
          <a:p>
            <a:r>
              <a:rPr lang="hu-HU" sz="2400" dirty="0" smtClean="0"/>
              <a:t>HANGYA Co-op </a:t>
            </a:r>
            <a:r>
              <a:rPr lang="hu-HU" sz="2400" dirty="0" err="1" smtClean="0"/>
              <a:t>Association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Brussels</a:t>
            </a:r>
            <a:r>
              <a:rPr lang="hu-HU" sz="2400" dirty="0" smtClean="0"/>
              <a:t> 31.01.2018.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8436"/>
            <a:ext cx="9144000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Invited organizations to questionnaire</a:t>
            </a:r>
            <a:endParaRPr kumimoji="0" lang="hu-H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Governmental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(Embassies): 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Poland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Slovakia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Czeh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 Republic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NGO-s</a:t>
            </a:r>
            <a:endParaRPr kumimoji="0" lang="hu-H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KRAJOWA RADA SPÓŁDZIELCZA (PL)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Co-operative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Union of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Slovak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Republic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	(SK)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Co-operative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Association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Czech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Republic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(CZ)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HANGYA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Co-operative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Association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 (HU)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ZADRUŽNA ZVEZA SLOVENIJE,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z.o.o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(SLO)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HRVATSKI CENTAR ZA ZADRUŽNO PODUZETNIŠTVO (HR)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Central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Cooperative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Union – </a:t>
            </a:r>
            <a:r>
              <a:rPr kumimoji="0" lang="hu-H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Bulgaria</a:t>
            </a: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(BG)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NATIONAL UNION OF HANDICRAFT AND PRODUCTION  COOPERATIVES OF ROMANIA (RO)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u-H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RMGE Maros (RO)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n-GB" sz="3100" b="1" dirty="0"/>
              <a:t>Analysis of questionnaire</a:t>
            </a:r>
            <a:r>
              <a:rPr lang="hu-HU" sz="3100" dirty="0"/>
              <a:t/>
            </a:r>
            <a:br>
              <a:rPr lang="hu-HU" sz="3100" dirty="0"/>
            </a:br>
            <a:r>
              <a:rPr lang="en-GB" sz="3100" b="1" dirty="0"/>
              <a:t>General </a:t>
            </a:r>
            <a:r>
              <a:rPr lang="en-GB" sz="3100" b="1" dirty="0" smtClean="0"/>
              <a:t>issues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467544" y="1341438"/>
          <a:ext cx="8352928" cy="4823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16"/>
                <a:gridCol w="730871"/>
                <a:gridCol w="803958"/>
                <a:gridCol w="730871"/>
                <a:gridCol w="877045"/>
                <a:gridCol w="950132"/>
                <a:gridCol w="950132"/>
                <a:gridCol w="763400"/>
                <a:gridCol w="928103"/>
              </a:tblGrid>
              <a:tr h="474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CZ Embassy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Pl Embassy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SK Embassy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NGO CR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NGO HU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NGO PL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NGO RO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Σ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7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000" i="1" dirty="0" smtClean="0">
                          <a:latin typeface="Calibri"/>
                          <a:ea typeface="Calibri"/>
                          <a:cs typeface="Calibri"/>
                        </a:rPr>
                        <a:t>1 </a:t>
                      </a:r>
                      <a:r>
                        <a:rPr lang="en-GB" sz="1000" i="1" dirty="0" smtClean="0">
                          <a:latin typeface="Calibri"/>
                          <a:ea typeface="Calibri"/>
                          <a:cs typeface="Calibri"/>
                        </a:rPr>
                        <a:t>Does </a:t>
                      </a:r>
                      <a:r>
                        <a:rPr lang="en-GB" sz="1000" i="1" dirty="0">
                          <a:latin typeface="Calibri"/>
                          <a:ea typeface="Calibri"/>
                          <a:cs typeface="Calibri"/>
                        </a:rPr>
                        <a:t>measures related co-operatives the country’s constitution?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18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000" i="1" dirty="0" smtClean="0">
                          <a:latin typeface="Calibri"/>
                          <a:ea typeface="Calibri"/>
                          <a:cs typeface="Calibri"/>
                        </a:rPr>
                        <a:t>2. </a:t>
                      </a:r>
                      <a:r>
                        <a:rPr lang="en-GB" sz="1000" i="1" dirty="0" smtClean="0">
                          <a:latin typeface="Calibri"/>
                          <a:ea typeface="Calibri"/>
                          <a:cs typeface="Calibri"/>
                        </a:rPr>
                        <a:t>General </a:t>
                      </a:r>
                      <a:r>
                        <a:rPr lang="en-GB" sz="1000" i="1" dirty="0">
                          <a:latin typeface="Calibri"/>
                          <a:ea typeface="Calibri"/>
                          <a:cs typeface="Calibri"/>
                        </a:rPr>
                        <a:t>rules of co-operatives are in individual co-operative law or/and public law applicable to all legal entities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public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co-op law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public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co-op law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both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co-op law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co-op law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variable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7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000" i="1" dirty="0" smtClean="0">
                          <a:latin typeface="Calibri"/>
                          <a:ea typeface="Calibri"/>
                          <a:cs typeface="Calibri"/>
                        </a:rPr>
                        <a:t>3. </a:t>
                      </a:r>
                      <a:r>
                        <a:rPr lang="en-GB" sz="1000" i="1" dirty="0" smtClean="0">
                          <a:latin typeface="Calibri"/>
                          <a:ea typeface="Calibri"/>
                          <a:cs typeface="Calibri"/>
                        </a:rPr>
                        <a:t>The </a:t>
                      </a:r>
                      <a:r>
                        <a:rPr lang="en-GB" sz="1000" i="1" dirty="0">
                          <a:latin typeface="Calibri"/>
                          <a:ea typeface="Calibri"/>
                          <a:cs typeface="Calibri"/>
                        </a:rPr>
                        <a:t>general rules of this legislation covers all co-operative sectors?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mainly yes 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157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000" i="1" dirty="0" smtClean="0">
                          <a:latin typeface="Calibri"/>
                          <a:ea typeface="Calibri"/>
                          <a:cs typeface="Calibri"/>
                        </a:rPr>
                        <a:t>4.</a:t>
                      </a:r>
                      <a:r>
                        <a:rPr lang="hu-HU" sz="1000" i="1" baseline="0" dirty="0" smtClean="0">
                          <a:latin typeface="Calibri"/>
                          <a:ea typeface="Calibri"/>
                          <a:cs typeface="Calibri"/>
                        </a:rPr>
                        <a:t> I</a:t>
                      </a:r>
                      <a:r>
                        <a:rPr lang="en-GB" sz="1000" i="1" dirty="0" smtClean="0"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en-GB" sz="1000" i="1" dirty="0" smtClean="0">
                          <a:latin typeface="Calibri"/>
                          <a:ea typeface="Calibri"/>
                          <a:cs typeface="Calibri"/>
                        </a:rPr>
                        <a:t>the </a:t>
                      </a:r>
                      <a:r>
                        <a:rPr lang="en-GB" sz="1000" i="1" dirty="0">
                          <a:latin typeface="Calibri"/>
                          <a:ea typeface="Calibri"/>
                          <a:cs typeface="Calibri"/>
                        </a:rPr>
                        <a:t>case of enforcement of co-operative principles, economic legislation provides some benefit to co-operative enterprises?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yes (under EU negotiation)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yes (agric.)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/>
                          <a:ea typeface="Calibri"/>
                          <a:cs typeface="Calibri"/>
                        </a:rPr>
                        <a:t>mainly no 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sz="2700" b="1" dirty="0"/>
              <a:t>Analysis of questionnaire</a:t>
            </a:r>
            <a:r>
              <a:rPr lang="hu-HU" sz="2700" dirty="0"/>
              <a:t/>
            </a:r>
            <a:br>
              <a:rPr lang="hu-HU" sz="2700" dirty="0"/>
            </a:br>
            <a:r>
              <a:rPr lang="en-GB" sz="2700" b="1" dirty="0"/>
              <a:t>Co-operative principles as legal norms in national </a:t>
            </a:r>
            <a:r>
              <a:rPr lang="en-GB" sz="2700" b="1" dirty="0" smtClean="0"/>
              <a:t>legislation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720080"/>
                <a:gridCol w="792088"/>
                <a:gridCol w="936104"/>
                <a:gridCol w="792088"/>
                <a:gridCol w="936104"/>
                <a:gridCol w="773832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CZ Embassy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Pl Embassy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SK Embassy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NGO CR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NGO HU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NGO PL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NGO RO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Σ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u-HU" sz="1200" i="1" dirty="0" smtClean="0">
                          <a:latin typeface="Calibri"/>
                          <a:ea typeface="Calibri"/>
                          <a:cs typeface="Calibri"/>
                        </a:rPr>
                        <a:t>        </a:t>
                      </a:r>
                      <a:r>
                        <a:rPr lang="en-GB" sz="1200" i="1" dirty="0" smtClean="0">
                          <a:latin typeface="Calibri"/>
                          <a:ea typeface="Calibri"/>
                          <a:cs typeface="Calibri"/>
                        </a:rPr>
                        <a:t>Voluntary </a:t>
                      </a:r>
                      <a:r>
                        <a:rPr lang="en-GB" sz="1200" i="1" dirty="0">
                          <a:latin typeface="Calibri"/>
                          <a:ea typeface="Calibri"/>
                          <a:cs typeface="Calibri"/>
                        </a:rPr>
                        <a:t>and open membership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no/yes (agr.)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i="1" dirty="0" smtClean="0">
                          <a:latin typeface="Calibri"/>
                          <a:ea typeface="Calibri"/>
                          <a:cs typeface="Calibri"/>
                        </a:rPr>
                        <a:t>b) </a:t>
                      </a:r>
                      <a:r>
                        <a:rPr lang="en-GB" sz="1200" i="1" dirty="0" smtClean="0">
                          <a:latin typeface="Calibri"/>
                          <a:ea typeface="Calibri"/>
                          <a:cs typeface="Calibri"/>
                        </a:rPr>
                        <a:t>Democratic </a:t>
                      </a:r>
                      <a:r>
                        <a:rPr lang="en-GB" sz="1200" i="1" dirty="0">
                          <a:latin typeface="Calibri"/>
                          <a:ea typeface="Calibri"/>
                          <a:cs typeface="Calibri"/>
                        </a:rPr>
                        <a:t>control of members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yes/no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no/yes (agr.)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variable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i="1" dirty="0" smtClean="0">
                          <a:latin typeface="Calibri"/>
                          <a:ea typeface="Calibri"/>
                          <a:cs typeface="Calibri"/>
                        </a:rPr>
                        <a:t>c) </a:t>
                      </a:r>
                      <a:r>
                        <a:rPr lang="en-GB" sz="1200" i="1" dirty="0" smtClean="0">
                          <a:latin typeface="Calibri"/>
                          <a:ea typeface="Calibri"/>
                          <a:cs typeface="Calibri"/>
                        </a:rPr>
                        <a:t>Economic </a:t>
                      </a:r>
                      <a:r>
                        <a:rPr lang="en-GB" sz="1200" i="1" dirty="0">
                          <a:latin typeface="Calibri"/>
                          <a:ea typeface="Calibri"/>
                          <a:cs typeface="Calibri"/>
                        </a:rPr>
                        <a:t>participation of members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no/yes (agr.)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i="1" dirty="0" smtClean="0">
                          <a:latin typeface="Calibri"/>
                          <a:ea typeface="Calibri"/>
                          <a:cs typeface="Calibri"/>
                        </a:rPr>
                        <a:t>d)        </a:t>
                      </a:r>
                      <a:r>
                        <a:rPr lang="en-GB" sz="1200" i="1" dirty="0" smtClean="0">
                          <a:latin typeface="Calibri"/>
                          <a:ea typeface="Calibri"/>
                          <a:cs typeface="Calibri"/>
                        </a:rPr>
                        <a:t>Autonomy </a:t>
                      </a:r>
                      <a:r>
                        <a:rPr lang="en-GB" sz="1200" i="1" dirty="0">
                          <a:latin typeface="Calibri"/>
                          <a:ea typeface="Calibri"/>
                          <a:cs typeface="Calibri"/>
                        </a:rPr>
                        <a:t>and independence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no/yes (agr.)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variable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i="1" dirty="0" smtClean="0">
                          <a:latin typeface="Calibri"/>
                          <a:ea typeface="Calibri"/>
                          <a:cs typeface="Calibri"/>
                        </a:rPr>
                        <a:t>e) </a:t>
                      </a:r>
                      <a:r>
                        <a:rPr lang="en-GB" sz="1200" i="1" dirty="0" smtClean="0">
                          <a:latin typeface="Calibri"/>
                          <a:ea typeface="Calibri"/>
                          <a:cs typeface="Calibri"/>
                        </a:rPr>
                        <a:t>Education</a:t>
                      </a:r>
                      <a:r>
                        <a:rPr lang="en-GB" sz="1200" i="1" dirty="0">
                          <a:latin typeface="Calibri"/>
                          <a:ea typeface="Calibri"/>
                          <a:cs typeface="Calibri"/>
                        </a:rPr>
                        <a:t>, training and information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no/yes (agr.)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variable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i="1" dirty="0" smtClean="0">
                          <a:latin typeface="Calibri"/>
                          <a:ea typeface="Calibri"/>
                          <a:cs typeface="Calibri"/>
                        </a:rPr>
                        <a:t>f) </a:t>
                      </a:r>
                      <a:r>
                        <a:rPr lang="en-GB" sz="1200" i="1" dirty="0" smtClean="0">
                          <a:latin typeface="Calibri"/>
                          <a:ea typeface="Calibri"/>
                          <a:cs typeface="Calibri"/>
                        </a:rPr>
                        <a:t>Co-operation </a:t>
                      </a:r>
                      <a:r>
                        <a:rPr lang="en-GB" sz="1200" i="1" dirty="0">
                          <a:latin typeface="Calibri"/>
                          <a:ea typeface="Calibri"/>
                          <a:cs typeface="Calibri"/>
                        </a:rPr>
                        <a:t>among co-operatives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no/yes (agr.)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variable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u-HU" sz="1200" i="1" dirty="0" smtClean="0">
                          <a:latin typeface="Calibri"/>
                          <a:ea typeface="Calibri"/>
                          <a:cs typeface="Calibri"/>
                        </a:rPr>
                        <a:t>g) </a:t>
                      </a:r>
                      <a:r>
                        <a:rPr lang="en-GB" sz="1200" i="1" dirty="0" smtClean="0">
                          <a:latin typeface="Calibri"/>
                          <a:ea typeface="Calibri"/>
                          <a:cs typeface="Calibri"/>
                        </a:rPr>
                        <a:t>Concern </a:t>
                      </a:r>
                      <a:r>
                        <a:rPr lang="en-GB" sz="1200" i="1" dirty="0">
                          <a:latin typeface="Calibri"/>
                          <a:ea typeface="Calibri"/>
                          <a:cs typeface="Calibri"/>
                        </a:rPr>
                        <a:t>for community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 (but in false meaning, related only to members)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 (but in false meaning, related only to members)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</a:rPr>
                        <a:t>no/yes (agr.)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variable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65414" y="1412776"/>
            <a:ext cx="7595018" cy="566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u-HU" altLang="hu-HU" sz="2800" b="1" i="1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2800" b="1" i="1" dirty="0" err="1" smtClean="0">
                <a:latin typeface="Times New Roman" panose="02020603050405020304" pitchFamily="18" charset="0"/>
              </a:rPr>
              <a:t>Thank</a:t>
            </a:r>
            <a:r>
              <a:rPr lang="hu-HU" altLang="hu-HU" sz="2800" b="1" i="1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800" b="1" i="1" dirty="0" err="1" smtClean="0">
                <a:latin typeface="Times New Roman" panose="02020603050405020304" pitchFamily="18" charset="0"/>
              </a:rPr>
              <a:t>you</a:t>
            </a:r>
            <a:r>
              <a:rPr lang="hu-HU" altLang="hu-HU" sz="2800" b="1" i="1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800" b="1" i="1" dirty="0" err="1" smtClean="0">
                <a:latin typeface="Times New Roman" panose="02020603050405020304" pitchFamily="18" charset="0"/>
              </a:rPr>
              <a:t>for</a:t>
            </a:r>
            <a:r>
              <a:rPr lang="hu-HU" altLang="hu-HU" sz="2800" b="1" i="1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800" b="1" i="1" dirty="0" err="1" smtClean="0">
                <a:latin typeface="Times New Roman" panose="02020603050405020304" pitchFamily="18" charset="0"/>
              </a:rPr>
              <a:t>respectful</a:t>
            </a:r>
            <a:r>
              <a:rPr lang="hu-HU" altLang="hu-HU" sz="2800" b="1" i="1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800" b="1" i="1" dirty="0" err="1" smtClean="0">
                <a:latin typeface="Times New Roman" panose="02020603050405020304" pitchFamily="18" charset="0"/>
              </a:rPr>
              <a:t>attention</a:t>
            </a:r>
            <a:r>
              <a:rPr lang="hu-HU" altLang="hu-HU" sz="2800" b="1" i="1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800" b="1" i="1" dirty="0">
                <a:latin typeface="Times New Roman" panose="02020603050405020304" pitchFamily="18" charset="0"/>
              </a:rPr>
              <a:t>!</a:t>
            </a:r>
          </a:p>
          <a:p>
            <a:pPr algn="ctr" eaLnBrk="1" hangingPunct="1"/>
            <a:endParaRPr lang="hu-HU" altLang="hu-HU" sz="2000" b="1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2000" b="1" dirty="0" smtClean="0">
                <a:latin typeface="Times New Roman" panose="02020603050405020304" pitchFamily="18" charset="0"/>
              </a:rPr>
              <a:t>Dr. Szabó Zoltán</a:t>
            </a:r>
          </a:p>
          <a:p>
            <a:pPr algn="ctr" eaLnBrk="1" hangingPunct="1"/>
            <a:endParaRPr lang="hu-HU" altLang="hu-HU" sz="2000" b="1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2400" b="1" dirty="0">
                <a:latin typeface="Times New Roman" panose="02020603050405020304" pitchFamily="18" charset="0"/>
              </a:rPr>
              <a:t>HANGYA</a:t>
            </a:r>
            <a:r>
              <a:rPr lang="hu-HU" altLang="hu-HU" sz="2000" b="1" dirty="0">
                <a:latin typeface="Times New Roman" panose="02020603050405020304" pitchFamily="18" charset="0"/>
              </a:rPr>
              <a:t>  SZÖVETKEZETEK  EGYÜTTMŰKÖDÉSE</a:t>
            </a:r>
          </a:p>
          <a:p>
            <a:pPr algn="ctr" eaLnBrk="1" hangingPunct="1"/>
            <a:endParaRPr lang="hu-HU" altLang="hu-HU" sz="2000" b="1" i="1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2000" b="1" i="1" dirty="0">
                <a:latin typeface="Times New Roman" panose="02020603050405020304" pitchFamily="18" charset="0"/>
              </a:rPr>
              <a:t>1075 Budapest, Károly körút 5/a., Tel/fax: +36-1-413-1911;</a:t>
            </a:r>
          </a:p>
          <a:p>
            <a:pPr algn="ctr" eaLnBrk="1" hangingPunct="1"/>
            <a:r>
              <a:rPr lang="hu-HU" altLang="hu-HU" sz="2000" b="1" i="1" dirty="0">
                <a:latin typeface="Times New Roman" panose="02020603050405020304" pitchFamily="18" charset="0"/>
              </a:rPr>
              <a:t>					+36-1-342-5723</a:t>
            </a:r>
          </a:p>
          <a:p>
            <a:pPr algn="ctr" eaLnBrk="1" hangingPunct="1"/>
            <a:r>
              <a:rPr lang="hu-HU" altLang="hu-HU" sz="2000" b="1" i="1" dirty="0">
                <a:latin typeface="Times New Roman" panose="02020603050405020304" pitchFamily="18" charset="0"/>
              </a:rPr>
              <a:t>				        Mobil</a:t>
            </a:r>
            <a:r>
              <a:rPr lang="hu-HU" altLang="hu-HU" sz="2000" b="1" i="1" dirty="0" smtClean="0">
                <a:latin typeface="Times New Roman" panose="02020603050405020304" pitchFamily="18" charset="0"/>
              </a:rPr>
              <a:t>:+</a:t>
            </a:r>
            <a:r>
              <a:rPr lang="hu-HU" altLang="hu-HU" sz="2000" b="1" i="1" dirty="0">
                <a:latin typeface="Times New Roman" panose="02020603050405020304" pitchFamily="18" charset="0"/>
              </a:rPr>
              <a:t>36-20-5657-213 </a:t>
            </a:r>
          </a:p>
          <a:p>
            <a:pPr algn="ctr" eaLnBrk="1" hangingPunct="1"/>
            <a:r>
              <a:rPr lang="hu-HU" altLang="hu-HU" sz="2000" b="1" i="1" dirty="0">
                <a:latin typeface="Times New Roman" panose="02020603050405020304" pitchFamily="18" charset="0"/>
              </a:rPr>
              <a:t>		E-mail: </a:t>
            </a:r>
            <a:r>
              <a:rPr lang="hu-HU" altLang="hu-HU" sz="2000" b="1" i="1" dirty="0">
                <a:latin typeface="Times New Roman" panose="02020603050405020304" pitchFamily="18" charset="0"/>
                <a:hlinkClick r:id="rId2"/>
              </a:rPr>
              <a:t>hangyakozpont@t-online.hu</a:t>
            </a:r>
            <a:endParaRPr lang="hu-HU" altLang="hu-HU" sz="2000" b="1" i="1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2000" b="1" i="1" dirty="0">
                <a:latin typeface="Times New Roman" panose="02020603050405020304" pitchFamily="18" charset="0"/>
                <a:hlinkClick r:id="rId3"/>
              </a:rPr>
              <a:t>hangyaszov@gmail.com</a:t>
            </a:r>
            <a:endParaRPr lang="hu-HU" altLang="hu-HU" sz="2000" b="1" i="1" dirty="0">
              <a:latin typeface="Times New Roman" panose="02020603050405020304" pitchFamily="18" charset="0"/>
            </a:endParaRPr>
          </a:p>
          <a:p>
            <a:pPr algn="ctr" eaLnBrk="1" hangingPunct="1"/>
            <a:endParaRPr lang="hu-HU" altLang="hu-HU" sz="2000" b="1" i="1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2000" b="1" i="1" dirty="0" err="1" smtClean="0">
                <a:latin typeface="Times New Roman" panose="02020603050405020304" pitchFamily="18" charset="0"/>
              </a:rPr>
              <a:t>Homepage:www.hangyaszov.hu</a:t>
            </a:r>
            <a:endParaRPr lang="hu-HU" altLang="hu-HU" sz="2000" b="1" i="1" dirty="0">
              <a:latin typeface="Times New Roman" panose="02020603050405020304" pitchFamily="18" charset="0"/>
            </a:endParaRPr>
          </a:p>
          <a:p>
            <a:pPr algn="ctr" eaLnBrk="1" hangingPunct="1"/>
            <a:endParaRPr lang="hu-HU" altLang="hu-HU" sz="2000" dirty="0">
              <a:latin typeface="Times New Roman" panose="02020603050405020304" pitchFamily="18" charset="0"/>
            </a:endParaRPr>
          </a:p>
          <a:p>
            <a:pPr algn="ctr" eaLnBrk="1" hangingPunct="1"/>
            <a:endParaRPr lang="hu-HU" altLang="hu-HU" sz="2400" dirty="0">
              <a:latin typeface="Times New Roman" panose="02020603050405020304" pitchFamily="18" charset="0"/>
            </a:endParaRPr>
          </a:p>
          <a:p>
            <a:pPr algn="ctr" eaLnBrk="1" hangingPunct="1"/>
            <a:endParaRPr lang="hu-HU" altLang="hu-HU" dirty="0"/>
          </a:p>
        </p:txBody>
      </p:sp>
      <p:pic>
        <p:nvPicPr>
          <p:cNvPr id="6" name="Picture 5" descr="HANGYA_LOGO_2010_440x4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8886"/>
            <a:ext cx="1656184" cy="151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345</Words>
  <Application>Microsoft Office PowerPoint</Application>
  <PresentationFormat>Diavetítés a képernyőre (4:3 oldalarány)</PresentationFormat>
  <Paragraphs>156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Analysis of questionnaire</vt:lpstr>
      <vt:lpstr>2. dia</vt:lpstr>
      <vt:lpstr>Analysis of questionnaire General issues </vt:lpstr>
      <vt:lpstr>Analysis of questionnaire Co-operative principles as legal norms in national legislation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questionnaire</dc:title>
  <dc:creator>ZOLI</dc:creator>
  <cp:lastModifiedBy>ZOLI</cp:lastModifiedBy>
  <cp:revision>5</cp:revision>
  <dcterms:created xsi:type="dcterms:W3CDTF">2018-01-30T18:35:12Z</dcterms:created>
  <dcterms:modified xsi:type="dcterms:W3CDTF">2018-01-30T22:06:31Z</dcterms:modified>
</cp:coreProperties>
</file>