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1524000" y="1122363"/>
            <a:ext cx="9144000" cy="2387600"/>
          </a:xfrm>
        </p:spPr>
        <p:txBody>
          <a:bodyPr anchor="b"/>
          <a:lstStyle>
            <a:lvl1pPr algn="ctr">
              <a:defRPr sz="6000"/>
            </a:lvl1pPr>
          </a:lstStyle>
          <a:p>
            <a:r>
              <a:rPr lang="hu-HU" smtClean="0"/>
              <a:t>Mintacím szerkesztése</a:t>
            </a:r>
            <a:endParaRPr lang="hu-HU"/>
          </a:p>
        </p:txBody>
      </p:sp>
      <p:sp>
        <p:nvSpPr>
          <p:cNvPr id="3" name="Alcím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smtClean="0"/>
              <a:t>Kattintson ide az alcím mintájának szerkesztéséhez</a:t>
            </a:r>
            <a:endParaRPr lang="hu-HU"/>
          </a:p>
        </p:txBody>
      </p:sp>
      <p:sp>
        <p:nvSpPr>
          <p:cNvPr id="4" name="Dátum helye 3"/>
          <p:cNvSpPr>
            <a:spLocks noGrp="1"/>
          </p:cNvSpPr>
          <p:nvPr>
            <p:ph type="dt" sz="half" idx="10"/>
          </p:nvPr>
        </p:nvSpPr>
        <p:spPr/>
        <p:txBody>
          <a:bodyPr/>
          <a:lstStyle/>
          <a:p>
            <a:fld id="{F9D3162E-B70A-463A-9EE3-2CD2535645B6}" type="datetimeFigureOut">
              <a:rPr lang="hu-HU" smtClean="0"/>
              <a:t>2017. 10. 15.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E1DF2E37-C506-461B-921D-013E1B471033}" type="slidenum">
              <a:rPr lang="hu-HU" smtClean="0"/>
              <a:t>‹#›</a:t>
            </a:fld>
            <a:endParaRPr lang="hu-HU"/>
          </a:p>
        </p:txBody>
      </p:sp>
    </p:spTree>
    <p:extLst>
      <p:ext uri="{BB962C8B-B14F-4D97-AF65-F5344CB8AC3E}">
        <p14:creationId xmlns:p14="http://schemas.microsoft.com/office/powerpoint/2010/main" val="1892367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F9D3162E-B70A-463A-9EE3-2CD2535645B6}" type="datetimeFigureOut">
              <a:rPr lang="hu-HU" smtClean="0"/>
              <a:t>2017. 10. 15.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E1DF2E37-C506-461B-921D-013E1B471033}" type="slidenum">
              <a:rPr lang="hu-HU" smtClean="0"/>
              <a:t>‹#›</a:t>
            </a:fld>
            <a:endParaRPr lang="hu-HU"/>
          </a:p>
        </p:txBody>
      </p:sp>
    </p:spTree>
    <p:extLst>
      <p:ext uri="{BB962C8B-B14F-4D97-AF65-F5344CB8AC3E}">
        <p14:creationId xmlns:p14="http://schemas.microsoft.com/office/powerpoint/2010/main" val="2487826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8724900" y="365125"/>
            <a:ext cx="2628900" cy="5811838"/>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838200" y="365125"/>
            <a:ext cx="7734300" cy="5811838"/>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F9D3162E-B70A-463A-9EE3-2CD2535645B6}" type="datetimeFigureOut">
              <a:rPr lang="hu-HU" smtClean="0"/>
              <a:t>2017. 10. 15.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E1DF2E37-C506-461B-921D-013E1B471033}" type="slidenum">
              <a:rPr lang="hu-HU" smtClean="0"/>
              <a:t>‹#›</a:t>
            </a:fld>
            <a:endParaRPr lang="hu-HU"/>
          </a:p>
        </p:txBody>
      </p:sp>
    </p:spTree>
    <p:extLst>
      <p:ext uri="{BB962C8B-B14F-4D97-AF65-F5344CB8AC3E}">
        <p14:creationId xmlns:p14="http://schemas.microsoft.com/office/powerpoint/2010/main" val="2860314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F9D3162E-B70A-463A-9EE3-2CD2535645B6}" type="datetimeFigureOut">
              <a:rPr lang="hu-HU" smtClean="0"/>
              <a:t>2017. 10. 15.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E1DF2E37-C506-461B-921D-013E1B471033}" type="slidenum">
              <a:rPr lang="hu-HU" smtClean="0"/>
              <a:t>‹#›</a:t>
            </a:fld>
            <a:endParaRPr lang="hu-HU"/>
          </a:p>
        </p:txBody>
      </p:sp>
    </p:spTree>
    <p:extLst>
      <p:ext uri="{BB962C8B-B14F-4D97-AF65-F5344CB8AC3E}">
        <p14:creationId xmlns:p14="http://schemas.microsoft.com/office/powerpoint/2010/main" val="3036363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831850" y="1709738"/>
            <a:ext cx="10515600" cy="2852737"/>
          </a:xfrm>
        </p:spPr>
        <p:txBody>
          <a:bodyPr anchor="b"/>
          <a:lstStyle>
            <a:lvl1pPr>
              <a:defRPr sz="6000"/>
            </a:lvl1pPr>
          </a:lstStyle>
          <a:p>
            <a:r>
              <a:rPr lang="hu-HU" smtClean="0"/>
              <a:t>Mintacím szerkesztése</a:t>
            </a:r>
            <a:endParaRPr lang="hu-HU"/>
          </a:p>
        </p:txBody>
      </p:sp>
      <p:sp>
        <p:nvSpPr>
          <p:cNvPr id="3" name="Szöveg hely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F9D3162E-B70A-463A-9EE3-2CD2535645B6}" type="datetimeFigureOut">
              <a:rPr lang="hu-HU" smtClean="0"/>
              <a:t>2017. 10. 15.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E1DF2E37-C506-461B-921D-013E1B471033}" type="slidenum">
              <a:rPr lang="hu-HU" smtClean="0"/>
              <a:t>‹#›</a:t>
            </a:fld>
            <a:endParaRPr lang="hu-HU"/>
          </a:p>
        </p:txBody>
      </p:sp>
    </p:spTree>
    <p:extLst>
      <p:ext uri="{BB962C8B-B14F-4D97-AF65-F5344CB8AC3E}">
        <p14:creationId xmlns:p14="http://schemas.microsoft.com/office/powerpoint/2010/main" val="381791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838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6172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F9D3162E-B70A-463A-9EE3-2CD2535645B6}" type="datetimeFigureOut">
              <a:rPr lang="hu-HU" smtClean="0"/>
              <a:t>2017. 10. 15.</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E1DF2E37-C506-461B-921D-013E1B471033}" type="slidenum">
              <a:rPr lang="hu-HU" smtClean="0"/>
              <a:t>‹#›</a:t>
            </a:fld>
            <a:endParaRPr lang="hu-HU"/>
          </a:p>
        </p:txBody>
      </p:sp>
    </p:spTree>
    <p:extLst>
      <p:ext uri="{BB962C8B-B14F-4D97-AF65-F5344CB8AC3E}">
        <p14:creationId xmlns:p14="http://schemas.microsoft.com/office/powerpoint/2010/main" val="871457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839788" y="365125"/>
            <a:ext cx="10515600" cy="1325563"/>
          </a:xfrm>
        </p:spPr>
        <p:txBody>
          <a:bodyPr/>
          <a:lstStyle/>
          <a:p>
            <a:r>
              <a:rPr lang="hu-HU" smtClean="0"/>
              <a:t>Mintacím szerkesztése</a:t>
            </a:r>
            <a:endParaRPr lang="hu-HU"/>
          </a:p>
        </p:txBody>
      </p:sp>
      <p:sp>
        <p:nvSpPr>
          <p:cNvPr id="3" name="Szöveg hely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839788" y="2505075"/>
            <a:ext cx="5157787"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6172200" y="2505075"/>
            <a:ext cx="5183188"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F9D3162E-B70A-463A-9EE3-2CD2535645B6}" type="datetimeFigureOut">
              <a:rPr lang="hu-HU" smtClean="0"/>
              <a:t>2017. 10. 15.</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E1DF2E37-C506-461B-921D-013E1B471033}" type="slidenum">
              <a:rPr lang="hu-HU" smtClean="0"/>
              <a:t>‹#›</a:t>
            </a:fld>
            <a:endParaRPr lang="hu-HU"/>
          </a:p>
        </p:txBody>
      </p:sp>
    </p:spTree>
    <p:extLst>
      <p:ext uri="{BB962C8B-B14F-4D97-AF65-F5344CB8AC3E}">
        <p14:creationId xmlns:p14="http://schemas.microsoft.com/office/powerpoint/2010/main" val="579580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F9D3162E-B70A-463A-9EE3-2CD2535645B6}" type="datetimeFigureOut">
              <a:rPr lang="hu-HU" smtClean="0"/>
              <a:t>2017. 10. 15.</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E1DF2E37-C506-461B-921D-013E1B471033}" type="slidenum">
              <a:rPr lang="hu-HU" smtClean="0"/>
              <a:t>‹#›</a:t>
            </a:fld>
            <a:endParaRPr lang="hu-HU"/>
          </a:p>
        </p:txBody>
      </p:sp>
    </p:spTree>
    <p:extLst>
      <p:ext uri="{BB962C8B-B14F-4D97-AF65-F5344CB8AC3E}">
        <p14:creationId xmlns:p14="http://schemas.microsoft.com/office/powerpoint/2010/main" val="1151336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F9D3162E-B70A-463A-9EE3-2CD2535645B6}" type="datetimeFigureOut">
              <a:rPr lang="hu-HU" smtClean="0"/>
              <a:t>2017. 10. 15.</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E1DF2E37-C506-461B-921D-013E1B471033}" type="slidenum">
              <a:rPr lang="hu-HU" smtClean="0"/>
              <a:t>‹#›</a:t>
            </a:fld>
            <a:endParaRPr lang="hu-HU"/>
          </a:p>
        </p:txBody>
      </p:sp>
    </p:spTree>
    <p:extLst>
      <p:ext uri="{BB962C8B-B14F-4D97-AF65-F5344CB8AC3E}">
        <p14:creationId xmlns:p14="http://schemas.microsoft.com/office/powerpoint/2010/main" val="759436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hu-HU"/>
          </a:p>
        </p:txBody>
      </p:sp>
      <p:sp>
        <p:nvSpPr>
          <p:cNvPr id="3" name="Tartalom hely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F9D3162E-B70A-463A-9EE3-2CD2535645B6}" type="datetimeFigureOut">
              <a:rPr lang="hu-HU" smtClean="0"/>
              <a:t>2017. 10. 15.</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E1DF2E37-C506-461B-921D-013E1B471033}" type="slidenum">
              <a:rPr lang="hu-HU" smtClean="0"/>
              <a:t>‹#›</a:t>
            </a:fld>
            <a:endParaRPr lang="hu-HU"/>
          </a:p>
        </p:txBody>
      </p:sp>
    </p:spTree>
    <p:extLst>
      <p:ext uri="{BB962C8B-B14F-4D97-AF65-F5344CB8AC3E}">
        <p14:creationId xmlns:p14="http://schemas.microsoft.com/office/powerpoint/2010/main" val="4214694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hu-HU"/>
          </a:p>
        </p:txBody>
      </p:sp>
      <p:sp>
        <p:nvSpPr>
          <p:cNvPr id="3" name="Kép hely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F9D3162E-B70A-463A-9EE3-2CD2535645B6}" type="datetimeFigureOut">
              <a:rPr lang="hu-HU" smtClean="0"/>
              <a:t>2017. 10. 15.</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E1DF2E37-C506-461B-921D-013E1B471033}" type="slidenum">
              <a:rPr lang="hu-HU" smtClean="0"/>
              <a:t>‹#›</a:t>
            </a:fld>
            <a:endParaRPr lang="hu-HU"/>
          </a:p>
        </p:txBody>
      </p:sp>
    </p:spTree>
    <p:extLst>
      <p:ext uri="{BB962C8B-B14F-4D97-AF65-F5344CB8AC3E}">
        <p14:creationId xmlns:p14="http://schemas.microsoft.com/office/powerpoint/2010/main" val="2357459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D3162E-B70A-463A-9EE3-2CD2535645B6}" type="datetimeFigureOut">
              <a:rPr lang="hu-HU" smtClean="0"/>
              <a:t>2017. 10. 15.</a:t>
            </a:fld>
            <a:endParaRPr lang="hu-HU"/>
          </a:p>
        </p:txBody>
      </p:sp>
      <p:sp>
        <p:nvSpPr>
          <p:cNvPr id="5" name="Élőláb hely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DF2E37-C506-461B-921D-013E1B471033}" type="slidenum">
              <a:rPr lang="hu-HU" smtClean="0"/>
              <a:t>‹#›</a:t>
            </a:fld>
            <a:endParaRPr lang="hu-HU"/>
          </a:p>
        </p:txBody>
      </p:sp>
    </p:spTree>
    <p:extLst>
      <p:ext uri="{BB962C8B-B14F-4D97-AF65-F5344CB8AC3E}">
        <p14:creationId xmlns:p14="http://schemas.microsoft.com/office/powerpoint/2010/main" val="5607977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r>
              <a:rPr lang="hu-HU" b="1" dirty="0" smtClean="0"/>
              <a:t>ICA </a:t>
            </a:r>
            <a:r>
              <a:rPr lang="hu-HU" b="1" dirty="0" err="1" smtClean="0"/>
              <a:t>principles</a:t>
            </a:r>
            <a:r>
              <a:rPr lang="hu-HU" b="1" dirty="0" smtClean="0"/>
              <a:t/>
            </a:r>
            <a:br>
              <a:rPr lang="hu-HU" b="1" dirty="0" smtClean="0"/>
            </a:br>
            <a:r>
              <a:rPr lang="hu-HU" sz="4000" b="1" dirty="0" err="1" smtClean="0"/>
              <a:t>towards</a:t>
            </a:r>
            <a:r>
              <a:rPr lang="hu-HU" sz="4000" b="1" dirty="0" smtClean="0"/>
              <a:t> EU </a:t>
            </a:r>
            <a:r>
              <a:rPr lang="hu-HU" sz="4000" b="1" dirty="0" err="1" smtClean="0"/>
              <a:t>legislation</a:t>
            </a:r>
            <a:r>
              <a:rPr lang="hu-HU" sz="4000" b="1" dirty="0" smtClean="0"/>
              <a:t>?</a:t>
            </a:r>
            <a:endParaRPr lang="hu-HU" b="1" dirty="0"/>
          </a:p>
        </p:txBody>
      </p:sp>
      <p:sp>
        <p:nvSpPr>
          <p:cNvPr id="3" name="Alcím 2"/>
          <p:cNvSpPr>
            <a:spLocks noGrp="1"/>
          </p:cNvSpPr>
          <p:nvPr>
            <p:ph type="subTitle" idx="1"/>
          </p:nvPr>
        </p:nvSpPr>
        <p:spPr/>
        <p:txBody>
          <a:bodyPr/>
          <a:lstStyle/>
          <a:p>
            <a:endParaRPr lang="hu-HU" dirty="0"/>
          </a:p>
        </p:txBody>
      </p:sp>
    </p:spTree>
    <p:extLst>
      <p:ext uri="{BB962C8B-B14F-4D97-AF65-F5344CB8AC3E}">
        <p14:creationId xmlns:p14="http://schemas.microsoft.com/office/powerpoint/2010/main" val="1703456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1183341" y="1108038"/>
            <a:ext cx="10198250" cy="4549194"/>
          </a:xfrm>
          <a:prstGeom prst="rect">
            <a:avLst/>
          </a:prstGeom>
        </p:spPr>
        <p:txBody>
          <a:bodyPr wrap="square">
            <a:spAutoFit/>
          </a:bodyPr>
          <a:lstStyle/>
          <a:p>
            <a:pPr>
              <a:lnSpc>
                <a:spcPct val="107000"/>
              </a:lnSpc>
              <a:spcAft>
                <a:spcPts val="800"/>
              </a:spcAft>
            </a:pPr>
            <a:r>
              <a:rPr lang="hu-HU" b="1" dirty="0" err="1">
                <a:latin typeface="Calibri" panose="020F0502020204030204" pitchFamily="34" charset="0"/>
                <a:ea typeface="Calibri" panose="020F0502020204030204" pitchFamily="34" charset="0"/>
                <a:cs typeface="Times New Roman" panose="02020603050405020304" pitchFamily="18" charset="0"/>
              </a:rPr>
              <a:t>Co-operatives</a:t>
            </a:r>
            <a:endParaRPr lang="hu-HU"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hu-HU" dirty="0" smtClean="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Co-operatives</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are</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voluntary</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organisations</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open</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to</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all</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persons</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able</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to</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use</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their</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services</a:t>
            </a:r>
            <a:r>
              <a:rPr lang="hu-HU" b="1" dirty="0">
                <a:latin typeface="Calibri" panose="020F0502020204030204" pitchFamily="34" charset="0"/>
                <a:ea typeface="Calibri" panose="020F0502020204030204" pitchFamily="34" charset="0"/>
                <a:cs typeface="Times New Roman" panose="02020603050405020304" pitchFamily="18" charset="0"/>
              </a:rPr>
              <a:t> and </a:t>
            </a:r>
            <a:r>
              <a:rPr lang="hu-HU" b="1" dirty="0" err="1">
                <a:latin typeface="Calibri" panose="020F0502020204030204" pitchFamily="34" charset="0"/>
                <a:ea typeface="Calibri" panose="020F0502020204030204" pitchFamily="34" charset="0"/>
                <a:cs typeface="Times New Roman" panose="02020603050405020304" pitchFamily="18" charset="0"/>
              </a:rPr>
              <a:t>willing</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to</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accept</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the</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responsibilities</a:t>
            </a:r>
            <a:r>
              <a:rPr lang="hu-HU" b="1" dirty="0">
                <a:latin typeface="Calibri" panose="020F0502020204030204" pitchFamily="34" charset="0"/>
                <a:ea typeface="Calibri" panose="020F0502020204030204" pitchFamily="34" charset="0"/>
                <a:cs typeface="Times New Roman" panose="02020603050405020304" pitchFamily="18" charset="0"/>
              </a:rPr>
              <a:t> of </a:t>
            </a:r>
            <a:r>
              <a:rPr lang="hu-HU" b="1" dirty="0" err="1">
                <a:latin typeface="Calibri" panose="020F0502020204030204" pitchFamily="34" charset="0"/>
                <a:ea typeface="Calibri" panose="020F0502020204030204" pitchFamily="34" charset="0"/>
                <a:cs typeface="Times New Roman" panose="02020603050405020304" pitchFamily="18" charset="0"/>
              </a:rPr>
              <a:t>membership</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i="1" dirty="0" err="1">
                <a:latin typeface="Calibri" panose="020F0502020204030204" pitchFamily="34" charset="0"/>
                <a:ea typeface="Calibri" panose="020F0502020204030204" pitchFamily="34" charset="0"/>
                <a:cs typeface="Times New Roman" panose="02020603050405020304" pitchFamily="18" charset="0"/>
              </a:rPr>
              <a:t>on</a:t>
            </a:r>
            <a:r>
              <a:rPr lang="hu-HU" b="1" i="1" dirty="0">
                <a:latin typeface="Calibri" panose="020F0502020204030204" pitchFamily="34" charset="0"/>
                <a:ea typeface="Calibri" panose="020F0502020204030204" pitchFamily="34" charset="0"/>
                <a:cs typeface="Times New Roman" panose="02020603050405020304" pitchFamily="18" charset="0"/>
              </a:rPr>
              <a:t> </a:t>
            </a:r>
            <a:r>
              <a:rPr lang="hu-HU" b="1" i="1" dirty="0" err="1">
                <a:latin typeface="Calibri" panose="020F0502020204030204" pitchFamily="34" charset="0"/>
                <a:ea typeface="Calibri" panose="020F0502020204030204" pitchFamily="34" charset="0"/>
                <a:cs typeface="Times New Roman" panose="02020603050405020304" pitchFamily="18" charset="0"/>
              </a:rPr>
              <a:t>voluntary</a:t>
            </a:r>
            <a:r>
              <a:rPr lang="hu-HU" b="1" i="1" dirty="0">
                <a:latin typeface="Calibri" panose="020F0502020204030204" pitchFamily="34" charset="0"/>
                <a:ea typeface="Calibri" panose="020F0502020204030204" pitchFamily="34" charset="0"/>
                <a:cs typeface="Times New Roman" panose="02020603050405020304" pitchFamily="18" charset="0"/>
              </a:rPr>
              <a:t> </a:t>
            </a:r>
            <a:r>
              <a:rPr lang="hu-HU" b="1" i="1" dirty="0" err="1">
                <a:latin typeface="Calibri" panose="020F0502020204030204" pitchFamily="34" charset="0"/>
                <a:ea typeface="Calibri" panose="020F0502020204030204" pitchFamily="34" charset="0"/>
                <a:cs typeface="Times New Roman" panose="02020603050405020304" pitchFamily="18" charset="0"/>
              </a:rPr>
              <a:t>basis</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without</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gender</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social</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racial</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political</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or</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religious</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discrimination</a:t>
            </a:r>
            <a:r>
              <a:rPr lang="hu-HU" b="1" dirty="0">
                <a:latin typeface="Calibri" panose="020F0502020204030204" pitchFamily="34" charset="0"/>
                <a:ea typeface="Calibri" panose="020F0502020204030204" pitchFamily="34" charset="0"/>
                <a:cs typeface="Times New Roman" panose="02020603050405020304" pitchFamily="18" charset="0"/>
              </a:rPr>
              <a:t>."</a:t>
            </a:r>
            <a:endParaRPr lang="hu-HU"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hu-HU" dirty="0" smtClean="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Co-operatives</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are</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democratic</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organizations</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controlled</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by</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their</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members</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who</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actively</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participate</a:t>
            </a:r>
            <a:r>
              <a:rPr lang="hu-HU" b="1" dirty="0">
                <a:latin typeface="Calibri" panose="020F0502020204030204" pitchFamily="34" charset="0"/>
                <a:ea typeface="Calibri" panose="020F0502020204030204" pitchFamily="34" charset="0"/>
                <a:cs typeface="Times New Roman" panose="02020603050405020304" pitchFamily="18" charset="0"/>
              </a:rPr>
              <a:t> in </a:t>
            </a:r>
            <a:r>
              <a:rPr lang="hu-HU" b="1" dirty="0" err="1">
                <a:latin typeface="Calibri" panose="020F0502020204030204" pitchFamily="34" charset="0"/>
                <a:ea typeface="Calibri" panose="020F0502020204030204" pitchFamily="34" charset="0"/>
                <a:cs typeface="Times New Roman" panose="02020603050405020304" pitchFamily="18" charset="0"/>
              </a:rPr>
              <a:t>setting</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their</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policies</a:t>
            </a:r>
            <a:r>
              <a:rPr lang="hu-HU" b="1" dirty="0">
                <a:latin typeface="Calibri" panose="020F0502020204030204" pitchFamily="34" charset="0"/>
                <a:ea typeface="Calibri" panose="020F0502020204030204" pitchFamily="34" charset="0"/>
                <a:cs typeface="Times New Roman" panose="02020603050405020304" pitchFamily="18" charset="0"/>
              </a:rPr>
              <a:t> and </a:t>
            </a:r>
            <a:r>
              <a:rPr lang="hu-HU" b="1" dirty="0" err="1">
                <a:latin typeface="Calibri" panose="020F0502020204030204" pitchFamily="34" charset="0"/>
                <a:ea typeface="Calibri" panose="020F0502020204030204" pitchFamily="34" charset="0"/>
                <a:cs typeface="Times New Roman" panose="02020603050405020304" pitchFamily="18" charset="0"/>
              </a:rPr>
              <a:t>making</a:t>
            </a:r>
            <a:r>
              <a:rPr lang="hu-HU" b="1" dirty="0">
                <a:latin typeface="Calibri" panose="020F0502020204030204" pitchFamily="34" charset="0"/>
                <a:ea typeface="Calibri" panose="020F0502020204030204" pitchFamily="34" charset="0"/>
                <a:cs typeface="Times New Roman" panose="02020603050405020304" pitchFamily="18" charset="0"/>
              </a:rPr>
              <a:t> decisions.</a:t>
            </a:r>
            <a:r>
              <a:rPr lang="hu-HU" dirty="0">
                <a:latin typeface="Calibri" panose="020F0502020204030204" pitchFamily="34" charset="0"/>
                <a:ea typeface="Calibri" panose="020F0502020204030204" pitchFamily="34" charset="0"/>
                <a:cs typeface="Times New Roman" panose="02020603050405020304" pitchFamily="18" charset="0"/>
              </a:rPr>
              <a:t> Men and </a:t>
            </a:r>
            <a:r>
              <a:rPr lang="hu-HU" dirty="0" err="1">
                <a:latin typeface="Calibri" panose="020F0502020204030204" pitchFamily="34" charset="0"/>
                <a:ea typeface="Calibri" panose="020F0502020204030204" pitchFamily="34" charset="0"/>
                <a:cs typeface="Times New Roman" panose="02020603050405020304" pitchFamily="18" charset="0"/>
              </a:rPr>
              <a:t>women</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serving</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as</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elected</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representatives</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are</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accountable</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to</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the</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membership</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b="1" dirty="0">
                <a:latin typeface="Calibri" panose="020F0502020204030204" pitchFamily="34" charset="0"/>
                <a:ea typeface="Calibri" panose="020F0502020204030204" pitchFamily="34" charset="0"/>
                <a:cs typeface="Times New Roman" panose="02020603050405020304" pitchFamily="18" charset="0"/>
              </a:rPr>
              <a:t>In </a:t>
            </a:r>
            <a:r>
              <a:rPr lang="hu-HU" b="1" dirty="0" err="1">
                <a:latin typeface="Calibri" panose="020F0502020204030204" pitchFamily="34" charset="0"/>
                <a:ea typeface="Calibri" panose="020F0502020204030204" pitchFamily="34" charset="0"/>
                <a:cs typeface="Times New Roman" panose="02020603050405020304" pitchFamily="18" charset="0"/>
              </a:rPr>
              <a:t>primary</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co-operatives</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members</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have</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equal</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voting</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rights</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one</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member</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one</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vote</a:t>
            </a:r>
            <a:r>
              <a:rPr lang="hu-HU" dirty="0">
                <a:latin typeface="Calibri" panose="020F0502020204030204" pitchFamily="34" charset="0"/>
                <a:ea typeface="Calibri" panose="020F0502020204030204" pitchFamily="34" charset="0"/>
                <a:cs typeface="Times New Roman" panose="02020603050405020304" pitchFamily="18" charset="0"/>
              </a:rPr>
              <a:t>) and </a:t>
            </a:r>
            <a:r>
              <a:rPr lang="hu-HU" dirty="0" err="1">
                <a:latin typeface="Calibri" panose="020F0502020204030204" pitchFamily="34" charset="0"/>
                <a:ea typeface="Calibri" panose="020F0502020204030204" pitchFamily="34" charset="0"/>
                <a:cs typeface="Times New Roman" panose="02020603050405020304" pitchFamily="18" charset="0"/>
              </a:rPr>
              <a:t>co-operatives</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at</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other</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levels</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are</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also</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organised</a:t>
            </a:r>
            <a:r>
              <a:rPr lang="hu-HU" b="1" dirty="0">
                <a:latin typeface="Calibri" panose="020F0502020204030204" pitchFamily="34" charset="0"/>
                <a:ea typeface="Calibri" panose="020F0502020204030204" pitchFamily="34" charset="0"/>
                <a:cs typeface="Times New Roman" panose="02020603050405020304" pitchFamily="18" charset="0"/>
              </a:rPr>
              <a:t> in a </a:t>
            </a:r>
            <a:r>
              <a:rPr lang="hu-HU" b="1" dirty="0" err="1">
                <a:latin typeface="Calibri" panose="020F0502020204030204" pitchFamily="34" charset="0"/>
                <a:ea typeface="Calibri" panose="020F0502020204030204" pitchFamily="34" charset="0"/>
                <a:cs typeface="Times New Roman" panose="02020603050405020304" pitchFamily="18" charset="0"/>
              </a:rPr>
              <a:t>democratic</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manner</a:t>
            </a:r>
            <a:r>
              <a:rPr lang="hu-HU" b="1" dirty="0">
                <a:latin typeface="Calibri" panose="020F0502020204030204" pitchFamily="34" charset="0"/>
                <a:ea typeface="Calibri" panose="020F0502020204030204" pitchFamily="34" charset="0"/>
                <a:cs typeface="Times New Roman" panose="02020603050405020304" pitchFamily="18" charset="0"/>
              </a:rPr>
              <a:t>.”</a:t>
            </a:r>
            <a:endParaRPr lang="hu-HU"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hu-HU" dirty="0" smtClean="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Members</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contribute</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equitably</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to</a:t>
            </a:r>
            <a:r>
              <a:rPr lang="hu-HU" b="1" dirty="0">
                <a:latin typeface="Calibri" panose="020F0502020204030204" pitchFamily="34" charset="0"/>
                <a:ea typeface="Calibri" panose="020F0502020204030204" pitchFamily="34" charset="0"/>
                <a:cs typeface="Times New Roman" panose="02020603050405020304" pitchFamily="18" charset="0"/>
              </a:rPr>
              <a:t>, and </a:t>
            </a:r>
            <a:r>
              <a:rPr lang="hu-HU" b="1" dirty="0" err="1">
                <a:latin typeface="Calibri" panose="020F0502020204030204" pitchFamily="34" charset="0"/>
                <a:ea typeface="Calibri" panose="020F0502020204030204" pitchFamily="34" charset="0"/>
                <a:cs typeface="Times New Roman" panose="02020603050405020304" pitchFamily="18" charset="0"/>
              </a:rPr>
              <a:t>democratically</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control</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the</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capital</a:t>
            </a:r>
            <a:r>
              <a:rPr lang="hu-HU" b="1" dirty="0">
                <a:latin typeface="Calibri" panose="020F0502020204030204" pitchFamily="34" charset="0"/>
                <a:ea typeface="Calibri" panose="020F0502020204030204" pitchFamily="34" charset="0"/>
                <a:cs typeface="Times New Roman" panose="02020603050405020304" pitchFamily="18" charset="0"/>
              </a:rPr>
              <a:t> of </a:t>
            </a:r>
            <a:r>
              <a:rPr lang="hu-HU" b="1" dirty="0" err="1">
                <a:latin typeface="Calibri" panose="020F0502020204030204" pitchFamily="34" charset="0"/>
                <a:ea typeface="Calibri" panose="020F0502020204030204" pitchFamily="34" charset="0"/>
                <a:cs typeface="Times New Roman" panose="02020603050405020304" pitchFamily="18" charset="0"/>
              </a:rPr>
              <a:t>their</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co-operative</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At</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least</a:t>
            </a:r>
            <a:r>
              <a:rPr lang="hu-HU" b="1" dirty="0">
                <a:latin typeface="Calibri" panose="020F0502020204030204" pitchFamily="34" charset="0"/>
                <a:ea typeface="Calibri" panose="020F0502020204030204" pitchFamily="34" charset="0"/>
                <a:cs typeface="Times New Roman" panose="02020603050405020304" pitchFamily="18" charset="0"/>
              </a:rPr>
              <a:t> part of </a:t>
            </a:r>
            <a:r>
              <a:rPr lang="hu-HU" b="1" dirty="0" err="1">
                <a:latin typeface="Calibri" panose="020F0502020204030204" pitchFamily="34" charset="0"/>
                <a:ea typeface="Calibri" panose="020F0502020204030204" pitchFamily="34" charset="0"/>
                <a:cs typeface="Times New Roman" panose="02020603050405020304" pitchFamily="18" charset="0"/>
              </a:rPr>
              <a:t>that</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capital</a:t>
            </a:r>
            <a:r>
              <a:rPr lang="hu-HU" b="1" dirty="0">
                <a:latin typeface="Calibri" panose="020F0502020204030204" pitchFamily="34" charset="0"/>
                <a:ea typeface="Calibri" panose="020F0502020204030204" pitchFamily="34" charset="0"/>
                <a:cs typeface="Times New Roman" panose="02020603050405020304" pitchFamily="18" charset="0"/>
              </a:rPr>
              <a:t> is </a:t>
            </a:r>
            <a:r>
              <a:rPr lang="hu-HU" b="1" dirty="0" err="1">
                <a:latin typeface="Calibri" panose="020F0502020204030204" pitchFamily="34" charset="0"/>
                <a:ea typeface="Calibri" panose="020F0502020204030204" pitchFamily="34" charset="0"/>
                <a:cs typeface="Times New Roman" panose="02020603050405020304" pitchFamily="18" charset="0"/>
              </a:rPr>
              <a:t>usually</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the</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common</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property</a:t>
            </a:r>
            <a:r>
              <a:rPr lang="hu-HU" b="1" dirty="0">
                <a:latin typeface="Calibri" panose="020F0502020204030204" pitchFamily="34" charset="0"/>
                <a:ea typeface="Calibri" panose="020F0502020204030204" pitchFamily="34" charset="0"/>
                <a:cs typeface="Times New Roman" panose="02020603050405020304" pitchFamily="18" charset="0"/>
              </a:rPr>
              <a:t> of </a:t>
            </a:r>
            <a:r>
              <a:rPr lang="hu-HU" b="1" dirty="0" err="1">
                <a:latin typeface="Calibri" panose="020F0502020204030204" pitchFamily="34" charset="0"/>
                <a:ea typeface="Calibri" panose="020F0502020204030204" pitchFamily="34" charset="0"/>
                <a:cs typeface="Times New Roman" panose="02020603050405020304" pitchFamily="18" charset="0"/>
              </a:rPr>
              <a:t>the</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co-operative</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Members</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usually</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receive</a:t>
            </a:r>
            <a:r>
              <a:rPr lang="hu-HU" b="1" dirty="0">
                <a:latin typeface="Calibri" panose="020F0502020204030204" pitchFamily="34" charset="0"/>
                <a:ea typeface="Calibri" panose="020F0502020204030204" pitchFamily="34" charset="0"/>
                <a:cs typeface="Times New Roman" panose="02020603050405020304" pitchFamily="18" charset="0"/>
              </a:rPr>
              <a:t> limited </a:t>
            </a:r>
            <a:r>
              <a:rPr lang="hu-HU" b="1" dirty="0" err="1">
                <a:latin typeface="Calibri" panose="020F0502020204030204" pitchFamily="34" charset="0"/>
                <a:ea typeface="Calibri" panose="020F0502020204030204" pitchFamily="34" charset="0"/>
                <a:cs typeface="Times New Roman" panose="02020603050405020304" pitchFamily="18" charset="0"/>
              </a:rPr>
              <a:t>compensation</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if</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any</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on</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capital</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subscribed</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as</a:t>
            </a:r>
            <a:r>
              <a:rPr lang="hu-HU" b="1" dirty="0">
                <a:latin typeface="Calibri" panose="020F0502020204030204" pitchFamily="34" charset="0"/>
                <a:ea typeface="Calibri" panose="020F0502020204030204" pitchFamily="34" charset="0"/>
                <a:cs typeface="Times New Roman" panose="02020603050405020304" pitchFamily="18" charset="0"/>
              </a:rPr>
              <a:t> a </a:t>
            </a:r>
            <a:r>
              <a:rPr lang="hu-HU" b="1" dirty="0" err="1">
                <a:latin typeface="Calibri" panose="020F0502020204030204" pitchFamily="34" charset="0"/>
                <a:ea typeface="Calibri" panose="020F0502020204030204" pitchFamily="34" charset="0"/>
                <a:cs typeface="Times New Roman" panose="02020603050405020304" pitchFamily="18" charset="0"/>
              </a:rPr>
              <a:t>condition</a:t>
            </a:r>
            <a:r>
              <a:rPr lang="hu-HU" b="1" dirty="0">
                <a:latin typeface="Calibri" panose="020F0502020204030204" pitchFamily="34" charset="0"/>
                <a:ea typeface="Calibri" panose="020F0502020204030204" pitchFamily="34" charset="0"/>
                <a:cs typeface="Times New Roman" panose="02020603050405020304" pitchFamily="18" charset="0"/>
              </a:rPr>
              <a:t> of </a:t>
            </a:r>
            <a:r>
              <a:rPr lang="hu-HU" b="1" dirty="0" err="1">
                <a:latin typeface="Calibri" panose="020F0502020204030204" pitchFamily="34" charset="0"/>
                <a:ea typeface="Calibri" panose="020F0502020204030204" pitchFamily="34" charset="0"/>
                <a:cs typeface="Times New Roman" panose="02020603050405020304" pitchFamily="18" charset="0"/>
              </a:rPr>
              <a:t>membership</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Members</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allocate</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surpluses</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for</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any</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or</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all</a:t>
            </a:r>
            <a:r>
              <a:rPr lang="hu-HU" b="1" dirty="0">
                <a:latin typeface="Calibri" panose="020F0502020204030204" pitchFamily="34" charset="0"/>
                <a:ea typeface="Calibri" panose="020F0502020204030204" pitchFamily="34" charset="0"/>
                <a:cs typeface="Times New Roman" panose="02020603050405020304" pitchFamily="18" charset="0"/>
              </a:rPr>
              <a:t> of </a:t>
            </a:r>
            <a:r>
              <a:rPr lang="hu-HU" b="1" dirty="0" err="1">
                <a:latin typeface="Calibri" panose="020F0502020204030204" pitchFamily="34" charset="0"/>
                <a:ea typeface="Calibri" panose="020F0502020204030204" pitchFamily="34" charset="0"/>
                <a:cs typeface="Times New Roman" panose="02020603050405020304" pitchFamily="18" charset="0"/>
              </a:rPr>
              <a:t>the</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following</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purposes</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developing</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their</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co-operative</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possibly</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by</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setting</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up</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reserves</a:t>
            </a:r>
            <a:r>
              <a:rPr lang="hu-HU" b="1" dirty="0">
                <a:latin typeface="Calibri" panose="020F0502020204030204" pitchFamily="34" charset="0"/>
                <a:ea typeface="Calibri" panose="020F0502020204030204" pitchFamily="34" charset="0"/>
                <a:cs typeface="Times New Roman" panose="02020603050405020304" pitchFamily="18" charset="0"/>
              </a:rPr>
              <a:t>, part of </a:t>
            </a:r>
            <a:r>
              <a:rPr lang="hu-HU" b="1" dirty="0" err="1">
                <a:latin typeface="Calibri" panose="020F0502020204030204" pitchFamily="34" charset="0"/>
                <a:ea typeface="Calibri" panose="020F0502020204030204" pitchFamily="34" charset="0"/>
                <a:cs typeface="Times New Roman" panose="02020603050405020304" pitchFamily="18" charset="0"/>
              </a:rPr>
              <a:t>which</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at</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least</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would</a:t>
            </a:r>
            <a:r>
              <a:rPr lang="hu-HU" b="1" dirty="0">
                <a:latin typeface="Calibri" panose="020F0502020204030204" pitchFamily="34" charset="0"/>
                <a:ea typeface="Calibri" panose="020F0502020204030204" pitchFamily="34" charset="0"/>
                <a:cs typeface="Times New Roman" panose="02020603050405020304" pitchFamily="18" charset="0"/>
              </a:rPr>
              <a:t> be </a:t>
            </a:r>
            <a:r>
              <a:rPr lang="hu-HU" b="1" dirty="0" err="1">
                <a:latin typeface="Calibri" panose="020F0502020204030204" pitchFamily="34" charset="0"/>
                <a:ea typeface="Calibri" panose="020F0502020204030204" pitchFamily="34" charset="0"/>
                <a:cs typeface="Times New Roman" panose="02020603050405020304" pitchFamily="18" charset="0"/>
              </a:rPr>
              <a:t>indivisible</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benefiting</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members</a:t>
            </a:r>
            <a:r>
              <a:rPr lang="hu-HU" b="1" dirty="0">
                <a:latin typeface="Calibri" panose="020F0502020204030204" pitchFamily="34" charset="0"/>
                <a:ea typeface="Calibri" panose="020F0502020204030204" pitchFamily="34" charset="0"/>
                <a:cs typeface="Times New Roman" panose="02020603050405020304" pitchFamily="18" charset="0"/>
              </a:rPr>
              <a:t> in </a:t>
            </a:r>
            <a:r>
              <a:rPr lang="hu-HU" b="1" dirty="0" err="1">
                <a:latin typeface="Calibri" panose="020F0502020204030204" pitchFamily="34" charset="0"/>
                <a:ea typeface="Calibri" panose="020F0502020204030204" pitchFamily="34" charset="0"/>
                <a:cs typeface="Times New Roman" panose="02020603050405020304" pitchFamily="18" charset="0"/>
              </a:rPr>
              <a:t>proportion</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to</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their</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transactions</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with</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the</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co-operative</a:t>
            </a:r>
            <a:r>
              <a:rPr lang="hu-HU" b="1" dirty="0">
                <a:latin typeface="Calibri" panose="020F0502020204030204" pitchFamily="34" charset="0"/>
                <a:ea typeface="Calibri" panose="020F0502020204030204" pitchFamily="34" charset="0"/>
                <a:cs typeface="Times New Roman" panose="02020603050405020304" pitchFamily="18" charset="0"/>
              </a:rPr>
              <a:t>; and </a:t>
            </a:r>
            <a:r>
              <a:rPr lang="hu-HU" b="1" dirty="0" err="1">
                <a:latin typeface="Calibri" panose="020F0502020204030204" pitchFamily="34" charset="0"/>
                <a:ea typeface="Calibri" panose="020F0502020204030204" pitchFamily="34" charset="0"/>
                <a:cs typeface="Times New Roman" panose="02020603050405020304" pitchFamily="18" charset="0"/>
              </a:rPr>
              <a:t>supporting</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other</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activities</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approved</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by</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the</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membership</a:t>
            </a:r>
            <a:r>
              <a:rPr lang="hu-HU" b="1" dirty="0">
                <a:latin typeface="Calibri" panose="020F0502020204030204" pitchFamily="34" charset="0"/>
                <a:ea typeface="Calibri" panose="020F0502020204030204" pitchFamily="34" charset="0"/>
                <a:cs typeface="Times New Roman" panose="02020603050405020304" pitchFamily="18" charset="0"/>
              </a:rPr>
              <a:t>.”</a:t>
            </a:r>
            <a:endParaRPr lang="hu-HU"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74129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églalap 2"/>
          <p:cNvSpPr/>
          <p:nvPr/>
        </p:nvSpPr>
        <p:spPr>
          <a:xfrm>
            <a:off x="1000461" y="310902"/>
            <a:ext cx="9864763" cy="4754378"/>
          </a:xfrm>
          <a:prstGeom prst="rect">
            <a:avLst/>
          </a:prstGeom>
        </p:spPr>
        <p:txBody>
          <a:bodyPr wrap="square">
            <a:spAutoFit/>
          </a:bodyPr>
          <a:lstStyle/>
          <a:p>
            <a:pPr>
              <a:lnSpc>
                <a:spcPct val="107000"/>
              </a:lnSpc>
              <a:spcAft>
                <a:spcPts val="800"/>
              </a:spcAft>
            </a:pPr>
            <a:r>
              <a:rPr lang="hu-HU" b="1" dirty="0" err="1">
                <a:latin typeface="Calibri" panose="020F0502020204030204" pitchFamily="34" charset="0"/>
                <a:ea typeface="Calibri" panose="020F0502020204030204" pitchFamily="34" charset="0"/>
                <a:cs typeface="Times New Roman" panose="02020603050405020304" pitchFamily="18" charset="0"/>
              </a:rPr>
              <a:t>Co-operatives</a:t>
            </a:r>
            <a:endParaRPr lang="hu-HU"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hu-HU" dirty="0" smtClean="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Co-operatives</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are</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autonomous</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self-help</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organizations</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controlled</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by</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their</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members</a:t>
            </a:r>
            <a:r>
              <a:rPr lang="hu-HU" dirty="0">
                <a:latin typeface="Calibri" panose="020F0502020204030204" pitchFamily="34" charset="0"/>
                <a:ea typeface="Calibri" panose="020F0502020204030204" pitchFamily="34" charset="0"/>
                <a:cs typeface="Times New Roman" panose="02020603050405020304" pitchFamily="18" charset="0"/>
              </a:rPr>
              <a:t>.</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If</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they</a:t>
            </a:r>
            <a:r>
              <a:rPr lang="hu-HU" dirty="0">
                <a:latin typeface="Calibri" panose="020F0502020204030204" pitchFamily="34" charset="0"/>
                <a:ea typeface="Calibri" panose="020F0502020204030204" pitchFamily="34" charset="0"/>
                <a:cs typeface="Times New Roman" panose="02020603050405020304" pitchFamily="18" charset="0"/>
              </a:rPr>
              <a:t> enter </a:t>
            </a:r>
            <a:r>
              <a:rPr lang="hu-HU" dirty="0" err="1">
                <a:latin typeface="Calibri" panose="020F0502020204030204" pitchFamily="34" charset="0"/>
                <a:ea typeface="Calibri" panose="020F0502020204030204" pitchFamily="34" charset="0"/>
                <a:cs typeface="Times New Roman" panose="02020603050405020304" pitchFamily="18" charset="0"/>
              </a:rPr>
              <a:t>into</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agreements</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with</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other</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organizations</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including</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governments</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or</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raise</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capital</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from</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external</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sources</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they</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do</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so</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on</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terms</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that</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ensure</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democratic</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control</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by</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their</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members</a:t>
            </a:r>
            <a:r>
              <a:rPr lang="hu-HU" dirty="0">
                <a:latin typeface="Calibri" panose="020F0502020204030204" pitchFamily="34" charset="0"/>
                <a:ea typeface="Calibri" panose="020F0502020204030204" pitchFamily="34" charset="0"/>
                <a:cs typeface="Times New Roman" panose="02020603050405020304" pitchFamily="18" charset="0"/>
              </a:rPr>
              <a:t> and </a:t>
            </a:r>
            <a:r>
              <a:rPr lang="hu-HU" dirty="0" err="1">
                <a:latin typeface="Calibri" panose="020F0502020204030204" pitchFamily="34" charset="0"/>
                <a:ea typeface="Calibri" panose="020F0502020204030204" pitchFamily="34" charset="0"/>
                <a:cs typeface="Times New Roman" panose="02020603050405020304" pitchFamily="18" charset="0"/>
              </a:rPr>
              <a:t>maintain</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their</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co-operative</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autonomy</a:t>
            </a:r>
            <a:r>
              <a:rPr lang="hu-HU" dirty="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hu-HU" dirty="0" smtClean="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Co-operatives</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provide</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education</a:t>
            </a:r>
            <a:r>
              <a:rPr lang="hu-HU" b="1" dirty="0">
                <a:latin typeface="Calibri" panose="020F0502020204030204" pitchFamily="34" charset="0"/>
                <a:ea typeface="Calibri" panose="020F0502020204030204" pitchFamily="34" charset="0"/>
                <a:cs typeface="Times New Roman" panose="02020603050405020304" pitchFamily="18" charset="0"/>
              </a:rPr>
              <a:t> and </a:t>
            </a:r>
            <a:r>
              <a:rPr lang="hu-HU" b="1" dirty="0" err="1">
                <a:latin typeface="Calibri" panose="020F0502020204030204" pitchFamily="34" charset="0"/>
                <a:ea typeface="Calibri" panose="020F0502020204030204" pitchFamily="34" charset="0"/>
                <a:cs typeface="Times New Roman" panose="02020603050405020304" pitchFamily="18" charset="0"/>
              </a:rPr>
              <a:t>training</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for</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their</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members</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elected</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representatives</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managers</a:t>
            </a:r>
            <a:r>
              <a:rPr lang="hu-HU" b="1" dirty="0">
                <a:latin typeface="Calibri" panose="020F0502020204030204" pitchFamily="34" charset="0"/>
                <a:ea typeface="Calibri" panose="020F0502020204030204" pitchFamily="34" charset="0"/>
                <a:cs typeface="Times New Roman" panose="02020603050405020304" pitchFamily="18" charset="0"/>
              </a:rPr>
              <a:t> and </a:t>
            </a:r>
            <a:r>
              <a:rPr lang="hu-HU" b="1" dirty="0" err="1">
                <a:latin typeface="Calibri" panose="020F0502020204030204" pitchFamily="34" charset="0"/>
                <a:ea typeface="Calibri" panose="020F0502020204030204" pitchFamily="34" charset="0"/>
                <a:cs typeface="Times New Roman" panose="02020603050405020304" pitchFamily="18" charset="0"/>
              </a:rPr>
              <a:t>employees</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so</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they</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can</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contribute</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effectively</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to</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the</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development</a:t>
            </a:r>
            <a:r>
              <a:rPr lang="hu-HU" dirty="0">
                <a:latin typeface="Calibri" panose="020F0502020204030204" pitchFamily="34" charset="0"/>
                <a:ea typeface="Calibri" panose="020F0502020204030204" pitchFamily="34" charset="0"/>
                <a:cs typeface="Times New Roman" panose="02020603050405020304" pitchFamily="18" charset="0"/>
              </a:rPr>
              <a:t> of </a:t>
            </a:r>
            <a:r>
              <a:rPr lang="hu-HU" dirty="0" err="1">
                <a:latin typeface="Calibri" panose="020F0502020204030204" pitchFamily="34" charset="0"/>
                <a:ea typeface="Calibri" panose="020F0502020204030204" pitchFamily="34" charset="0"/>
                <a:cs typeface="Times New Roman" panose="02020603050405020304" pitchFamily="18" charset="0"/>
              </a:rPr>
              <a:t>their</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co-operatives</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They</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inform</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the</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general</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public</a:t>
            </a:r>
            <a:r>
              <a:rPr lang="hu-HU" dirty="0">
                <a:latin typeface="Calibri" panose="020F0502020204030204" pitchFamily="34" charset="0"/>
                <a:ea typeface="Calibri" panose="020F0502020204030204" pitchFamily="34" charset="0"/>
                <a:cs typeface="Times New Roman" panose="02020603050405020304" pitchFamily="18" charset="0"/>
              </a:rPr>
              <a:t> – </a:t>
            </a:r>
            <a:r>
              <a:rPr lang="hu-HU" dirty="0" err="1">
                <a:latin typeface="Calibri" panose="020F0502020204030204" pitchFamily="34" charset="0"/>
                <a:ea typeface="Calibri" panose="020F0502020204030204" pitchFamily="34" charset="0"/>
                <a:cs typeface="Times New Roman" panose="02020603050405020304" pitchFamily="18" charset="0"/>
              </a:rPr>
              <a:t>particularly</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young</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people</a:t>
            </a:r>
            <a:r>
              <a:rPr lang="hu-HU" dirty="0">
                <a:latin typeface="Calibri" panose="020F0502020204030204" pitchFamily="34" charset="0"/>
                <a:ea typeface="Calibri" panose="020F0502020204030204" pitchFamily="34" charset="0"/>
                <a:cs typeface="Times New Roman" panose="02020603050405020304" pitchFamily="18" charset="0"/>
              </a:rPr>
              <a:t> and </a:t>
            </a:r>
            <a:r>
              <a:rPr lang="hu-HU" dirty="0" err="1">
                <a:latin typeface="Calibri" panose="020F0502020204030204" pitchFamily="34" charset="0"/>
                <a:ea typeface="Calibri" panose="020F0502020204030204" pitchFamily="34" charset="0"/>
                <a:cs typeface="Times New Roman" panose="02020603050405020304" pitchFamily="18" charset="0"/>
              </a:rPr>
              <a:t>opinion</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leaders</a:t>
            </a:r>
            <a:r>
              <a:rPr lang="hu-HU" dirty="0">
                <a:latin typeface="Calibri" panose="020F0502020204030204" pitchFamily="34" charset="0"/>
                <a:ea typeface="Calibri" panose="020F0502020204030204" pitchFamily="34" charset="0"/>
                <a:cs typeface="Times New Roman" panose="02020603050405020304" pitchFamily="18" charset="0"/>
              </a:rPr>
              <a:t> – </a:t>
            </a:r>
            <a:r>
              <a:rPr lang="hu-HU" b="1" dirty="0" err="1">
                <a:latin typeface="Calibri" panose="020F0502020204030204" pitchFamily="34" charset="0"/>
                <a:ea typeface="Calibri" panose="020F0502020204030204" pitchFamily="34" charset="0"/>
                <a:cs typeface="Times New Roman" panose="02020603050405020304" pitchFamily="18" charset="0"/>
              </a:rPr>
              <a:t>about</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the</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nature</a:t>
            </a:r>
            <a:r>
              <a:rPr lang="hu-HU" b="1" dirty="0">
                <a:latin typeface="Calibri" panose="020F0502020204030204" pitchFamily="34" charset="0"/>
                <a:ea typeface="Calibri" panose="020F0502020204030204" pitchFamily="34" charset="0"/>
                <a:cs typeface="Times New Roman" panose="02020603050405020304" pitchFamily="18" charset="0"/>
              </a:rPr>
              <a:t> and </a:t>
            </a:r>
            <a:r>
              <a:rPr lang="hu-HU" b="1" dirty="0" err="1">
                <a:latin typeface="Calibri" panose="020F0502020204030204" pitchFamily="34" charset="0"/>
                <a:ea typeface="Calibri" panose="020F0502020204030204" pitchFamily="34" charset="0"/>
                <a:cs typeface="Times New Roman" panose="02020603050405020304" pitchFamily="18" charset="0"/>
              </a:rPr>
              <a:t>benefits</a:t>
            </a:r>
            <a:r>
              <a:rPr lang="hu-HU" b="1" dirty="0">
                <a:latin typeface="Calibri" panose="020F0502020204030204" pitchFamily="34" charset="0"/>
                <a:ea typeface="Calibri" panose="020F0502020204030204" pitchFamily="34" charset="0"/>
                <a:cs typeface="Times New Roman" panose="02020603050405020304" pitchFamily="18" charset="0"/>
              </a:rPr>
              <a:t> of </a:t>
            </a:r>
            <a:r>
              <a:rPr lang="hu-HU" b="1" dirty="0" err="1">
                <a:latin typeface="Calibri" panose="020F0502020204030204" pitchFamily="34" charset="0"/>
                <a:ea typeface="Calibri" panose="020F0502020204030204" pitchFamily="34" charset="0"/>
                <a:cs typeface="Times New Roman" panose="02020603050405020304" pitchFamily="18" charset="0"/>
              </a:rPr>
              <a:t>co-operation</a:t>
            </a:r>
            <a:r>
              <a:rPr lang="hu-HU" b="1" dirty="0">
                <a:latin typeface="Calibri" panose="020F0502020204030204" pitchFamily="34" charset="0"/>
                <a:ea typeface="Calibri" panose="020F0502020204030204" pitchFamily="34" charset="0"/>
                <a:cs typeface="Times New Roman" panose="02020603050405020304" pitchFamily="18" charset="0"/>
              </a:rPr>
              <a:t>.”</a:t>
            </a:r>
            <a:endParaRPr lang="hu-HU"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hu-HU" dirty="0" smtClean="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Co-operatives</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serve</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their</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members</a:t>
            </a:r>
            <a:r>
              <a:rPr lang="hu-HU" dirty="0">
                <a:latin typeface="Calibri" panose="020F0502020204030204" pitchFamily="34" charset="0"/>
                <a:ea typeface="Calibri" panose="020F0502020204030204" pitchFamily="34" charset="0"/>
                <a:cs typeface="Times New Roman" panose="02020603050405020304" pitchFamily="18" charset="0"/>
              </a:rPr>
              <a:t> most </a:t>
            </a:r>
            <a:r>
              <a:rPr lang="hu-HU" dirty="0" err="1">
                <a:latin typeface="Calibri" panose="020F0502020204030204" pitchFamily="34" charset="0"/>
                <a:ea typeface="Calibri" panose="020F0502020204030204" pitchFamily="34" charset="0"/>
                <a:cs typeface="Times New Roman" panose="02020603050405020304" pitchFamily="18" charset="0"/>
              </a:rPr>
              <a:t>effectively</a:t>
            </a:r>
            <a:r>
              <a:rPr lang="hu-HU" dirty="0">
                <a:latin typeface="Calibri" panose="020F0502020204030204" pitchFamily="34" charset="0"/>
                <a:ea typeface="Calibri" panose="020F0502020204030204" pitchFamily="34" charset="0"/>
                <a:cs typeface="Times New Roman" panose="02020603050405020304" pitchFamily="18" charset="0"/>
              </a:rPr>
              <a:t> and </a:t>
            </a:r>
            <a:r>
              <a:rPr lang="hu-HU" b="1" dirty="0" err="1">
                <a:latin typeface="Calibri" panose="020F0502020204030204" pitchFamily="34" charset="0"/>
                <a:ea typeface="Calibri" panose="020F0502020204030204" pitchFamily="34" charset="0"/>
                <a:cs typeface="Times New Roman" panose="02020603050405020304" pitchFamily="18" charset="0"/>
              </a:rPr>
              <a:t>strengthen</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the</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co-operative</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movement</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by</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working</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together</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through</a:t>
            </a:r>
            <a:r>
              <a:rPr lang="hu-HU" b="1" dirty="0">
                <a:latin typeface="Calibri" panose="020F0502020204030204" pitchFamily="34" charset="0"/>
                <a:ea typeface="Calibri" panose="020F0502020204030204" pitchFamily="34" charset="0"/>
                <a:cs typeface="Times New Roman" panose="02020603050405020304" pitchFamily="18" charset="0"/>
              </a:rPr>
              <a:t> local, </a:t>
            </a:r>
            <a:r>
              <a:rPr lang="hu-HU" b="1" dirty="0" err="1">
                <a:latin typeface="Calibri" panose="020F0502020204030204" pitchFamily="34" charset="0"/>
                <a:ea typeface="Calibri" panose="020F0502020204030204" pitchFamily="34" charset="0"/>
                <a:cs typeface="Times New Roman" panose="02020603050405020304" pitchFamily="18" charset="0"/>
              </a:rPr>
              <a:t>national</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regional</a:t>
            </a:r>
            <a:r>
              <a:rPr lang="hu-HU" b="1" dirty="0">
                <a:latin typeface="Calibri" panose="020F0502020204030204" pitchFamily="34" charset="0"/>
                <a:ea typeface="Calibri" panose="020F0502020204030204" pitchFamily="34" charset="0"/>
                <a:cs typeface="Times New Roman" panose="02020603050405020304" pitchFamily="18" charset="0"/>
              </a:rPr>
              <a:t> and </a:t>
            </a:r>
            <a:r>
              <a:rPr lang="hu-HU" b="1" dirty="0" err="1">
                <a:latin typeface="Calibri" panose="020F0502020204030204" pitchFamily="34" charset="0"/>
                <a:ea typeface="Calibri" panose="020F0502020204030204" pitchFamily="34" charset="0"/>
                <a:cs typeface="Times New Roman" panose="02020603050405020304" pitchFamily="18" charset="0"/>
              </a:rPr>
              <a:t>international</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structures</a:t>
            </a:r>
            <a:r>
              <a:rPr lang="hu-HU" dirty="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hu-HU" dirty="0" smtClean="0">
                <a:latin typeface="Calibri" panose="020F0502020204030204" pitchFamily="34" charset="0"/>
                <a:ea typeface="Calibri" panose="020F0502020204030204" pitchFamily="34" charset="0"/>
                <a:cs typeface="Times New Roman" panose="02020603050405020304" pitchFamily="18" charset="0"/>
              </a:rPr>
              <a:t>- “</a:t>
            </a:r>
            <a:r>
              <a:rPr lang="hu-HU" dirty="0" err="1">
                <a:latin typeface="Calibri" panose="020F0502020204030204" pitchFamily="34" charset="0"/>
                <a:ea typeface="Calibri" panose="020F0502020204030204" pitchFamily="34" charset="0"/>
                <a:cs typeface="Times New Roman" panose="02020603050405020304" pitchFamily="18" charset="0"/>
              </a:rPr>
              <a:t>Co-operatives</a:t>
            </a:r>
            <a:r>
              <a:rPr lang="hu-HU"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work</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for</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the</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sustainable</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development</a:t>
            </a:r>
            <a:r>
              <a:rPr lang="hu-HU" b="1" dirty="0">
                <a:latin typeface="Calibri" panose="020F0502020204030204" pitchFamily="34" charset="0"/>
                <a:ea typeface="Calibri" panose="020F0502020204030204" pitchFamily="34" charset="0"/>
                <a:cs typeface="Times New Roman" panose="02020603050405020304" pitchFamily="18" charset="0"/>
              </a:rPr>
              <a:t> of </a:t>
            </a:r>
            <a:r>
              <a:rPr lang="hu-HU" b="1" dirty="0" err="1">
                <a:latin typeface="Calibri" panose="020F0502020204030204" pitchFamily="34" charset="0"/>
                <a:ea typeface="Calibri" panose="020F0502020204030204" pitchFamily="34" charset="0"/>
                <a:cs typeface="Times New Roman" panose="02020603050405020304" pitchFamily="18" charset="0"/>
              </a:rPr>
              <a:t>their</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communities</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through</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policies</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approved</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by</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their</a:t>
            </a:r>
            <a:r>
              <a:rPr lang="hu-HU" b="1" dirty="0">
                <a:latin typeface="Calibri" panose="020F0502020204030204" pitchFamily="34" charset="0"/>
                <a:ea typeface="Calibri" panose="020F0502020204030204" pitchFamily="34" charset="0"/>
                <a:cs typeface="Times New Roman" panose="02020603050405020304" pitchFamily="18" charset="0"/>
              </a:rPr>
              <a:t> </a:t>
            </a:r>
            <a:r>
              <a:rPr lang="hu-HU" b="1" dirty="0" err="1">
                <a:latin typeface="Calibri" panose="020F0502020204030204" pitchFamily="34" charset="0"/>
                <a:ea typeface="Calibri" panose="020F0502020204030204" pitchFamily="34" charset="0"/>
                <a:cs typeface="Times New Roman" panose="02020603050405020304" pitchFamily="18" charset="0"/>
              </a:rPr>
              <a:t>members</a:t>
            </a:r>
            <a:r>
              <a:rPr lang="hu-HU" b="1" dirty="0">
                <a:latin typeface="Calibri" panose="020F0502020204030204" pitchFamily="34" charset="0"/>
                <a:ea typeface="Calibri" panose="020F0502020204030204" pitchFamily="34" charset="0"/>
                <a:cs typeface="Times New Roman" panose="02020603050405020304" pitchFamily="18" charset="0"/>
              </a:rPr>
              <a:t>.</a:t>
            </a:r>
            <a:r>
              <a:rPr lang="hu-HU" dirty="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hu-HU" dirty="0">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312999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pPr algn="ctr"/>
            <a:r>
              <a:rPr lang="hu-HU" sz="3600" b="1" dirty="0" err="1" smtClean="0"/>
              <a:t>Extract</a:t>
            </a:r>
            <a:r>
              <a:rPr lang="hu-HU" sz="3600" b="1" dirty="0" smtClean="0"/>
              <a:t> </a:t>
            </a:r>
            <a:r>
              <a:rPr lang="hu-HU" sz="3600" b="1" dirty="0" err="1" smtClean="0"/>
              <a:t>from</a:t>
            </a:r>
            <a:r>
              <a:rPr lang="hu-HU" sz="3600" b="1" dirty="0" smtClean="0"/>
              <a:t> </a:t>
            </a:r>
            <a:r>
              <a:rPr lang="hu-HU" sz="3600" b="1" dirty="0" err="1" smtClean="0"/>
              <a:t>the</a:t>
            </a:r>
            <a:r>
              <a:rPr lang="hu-HU" sz="3600" b="1" dirty="0" smtClean="0"/>
              <a:t> </a:t>
            </a:r>
            <a:r>
              <a:rPr lang="hu-HU" sz="3600" b="1" dirty="0" err="1" smtClean="0"/>
              <a:t>Hungarian</a:t>
            </a:r>
            <a:r>
              <a:rPr lang="hu-HU" sz="3600" b="1" dirty="0" smtClean="0"/>
              <a:t> </a:t>
            </a:r>
            <a:r>
              <a:rPr lang="hu-HU" sz="3600" b="1" dirty="0" err="1" smtClean="0"/>
              <a:t>proposal</a:t>
            </a:r>
            <a:r>
              <a:rPr lang="hu-HU" sz="3600" b="1" dirty="0" smtClean="0"/>
              <a:t> </a:t>
            </a:r>
            <a:r>
              <a:rPr lang="hu-HU" sz="3600" b="1" dirty="0" err="1" smtClean="0"/>
              <a:t>to</a:t>
            </a:r>
            <a:r>
              <a:rPr lang="hu-HU" sz="3600" b="1" dirty="0" smtClean="0"/>
              <a:t> </a:t>
            </a:r>
            <a:r>
              <a:rPr lang="hu-HU" sz="3600" b="1" dirty="0" err="1" smtClean="0"/>
              <a:t>legislation</a:t>
            </a:r>
            <a:endParaRPr lang="hu-HU" sz="3600" b="1" dirty="0"/>
          </a:p>
        </p:txBody>
      </p:sp>
      <p:sp>
        <p:nvSpPr>
          <p:cNvPr id="3" name="Tartalom helye 2"/>
          <p:cNvSpPr>
            <a:spLocks noGrp="1"/>
          </p:cNvSpPr>
          <p:nvPr>
            <p:ph idx="1"/>
          </p:nvPr>
        </p:nvSpPr>
        <p:spPr/>
        <p:txBody>
          <a:bodyPr>
            <a:normAutofit fontScale="77500" lnSpcReduction="20000"/>
          </a:bodyPr>
          <a:lstStyle/>
          <a:p>
            <a:r>
              <a:rPr lang="en-GB" dirty="0"/>
              <a:t>5.§ (1) The </a:t>
            </a:r>
            <a:r>
              <a:rPr lang="en-GB" dirty="0" smtClean="0"/>
              <a:t>co</a:t>
            </a:r>
            <a:r>
              <a:rPr lang="hu-HU" dirty="0" smtClean="0"/>
              <a:t>-</a:t>
            </a:r>
            <a:r>
              <a:rPr lang="en-GB" dirty="0" smtClean="0"/>
              <a:t>operative </a:t>
            </a:r>
            <a:r>
              <a:rPr lang="en-GB" dirty="0"/>
              <a:t>is economic organization with legal personality funded with subscription based on the number of share notes stipulated in the statutes, working on principles of open membership, one-member- one vote based democratic governance, proportionate and non-profit shareholding in the joint activity, restricted equity interest and variable capital. The aim of the </a:t>
            </a:r>
            <a:r>
              <a:rPr lang="en-GB" dirty="0" smtClean="0"/>
              <a:t>co</a:t>
            </a:r>
            <a:r>
              <a:rPr lang="hu-HU" dirty="0" smtClean="0"/>
              <a:t>-</a:t>
            </a:r>
            <a:r>
              <a:rPr lang="en-GB" dirty="0" smtClean="0"/>
              <a:t>operative </a:t>
            </a:r>
            <a:r>
              <a:rPr lang="en-GB" dirty="0"/>
              <a:t>to its members preserving the economic independence and satisfying their further economic, social and other (consumption, employment and social, cultural, educational and health) needs to foster their responsibility towards community. The </a:t>
            </a:r>
            <a:r>
              <a:rPr lang="en-GB" dirty="0" smtClean="0"/>
              <a:t>co</a:t>
            </a:r>
            <a:r>
              <a:rPr lang="hu-HU" dirty="0" smtClean="0"/>
              <a:t>-</a:t>
            </a:r>
            <a:r>
              <a:rPr lang="en-GB" dirty="0" smtClean="0"/>
              <a:t>operative </a:t>
            </a:r>
            <a:r>
              <a:rPr lang="en-GB" dirty="0"/>
              <a:t>is a membership-based business enterprise whose activities are controlled by those owner's members in a democratic decision-making system, who use their services, i.e. personally contribute in the activity of the cooperative. On the basis of its rules of governance, interests and social responsibility, in cases defined by law, benefits from the non-profit sector apply.</a:t>
            </a:r>
            <a:endParaRPr lang="hu-HU" dirty="0"/>
          </a:p>
          <a:p>
            <a:r>
              <a:rPr lang="en-GB" dirty="0"/>
              <a:t>(2) The </a:t>
            </a:r>
            <a:r>
              <a:rPr lang="en-GB" dirty="0" smtClean="0"/>
              <a:t>co</a:t>
            </a:r>
            <a:r>
              <a:rPr lang="hu-HU" dirty="0" smtClean="0"/>
              <a:t>-</a:t>
            </a:r>
            <a:r>
              <a:rPr lang="en-GB" dirty="0" smtClean="0"/>
              <a:t>operative </a:t>
            </a:r>
            <a:r>
              <a:rPr lang="en-GB" dirty="0"/>
              <a:t>can fulfil the cultural, educational and social responsibilities by aid to members, employees, and their relatives or by granting contributions to cooperative societies.</a:t>
            </a:r>
            <a:endParaRPr lang="hu-HU" dirty="0"/>
          </a:p>
          <a:p>
            <a:r>
              <a:rPr lang="en-GB" dirty="0"/>
              <a:t>(3) Organizations can use the name of a co-operative, secondary co-operative or co-operative company, depending on their co-operative nature.</a:t>
            </a:r>
            <a:endParaRPr lang="hu-HU" dirty="0"/>
          </a:p>
          <a:p>
            <a:pPr marL="0" indent="0">
              <a:buNone/>
            </a:pPr>
            <a:endParaRPr lang="hu-HU" dirty="0"/>
          </a:p>
        </p:txBody>
      </p:sp>
    </p:spTree>
    <p:extLst>
      <p:ext uri="{BB962C8B-B14F-4D97-AF65-F5344CB8AC3E}">
        <p14:creationId xmlns:p14="http://schemas.microsoft.com/office/powerpoint/2010/main" val="735881991"/>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587</Words>
  <Application>Microsoft Office PowerPoint</Application>
  <PresentationFormat>Szélesvásznú</PresentationFormat>
  <Paragraphs>15</Paragraphs>
  <Slides>4</Slides>
  <Notes>0</Notes>
  <HiddenSlides>0</HiddenSlides>
  <MMClips>0</MMClips>
  <ScaleCrop>false</ScaleCrop>
  <HeadingPairs>
    <vt:vector size="6" baseType="variant">
      <vt:variant>
        <vt:lpstr>Használt betűtípusok</vt:lpstr>
      </vt:variant>
      <vt:variant>
        <vt:i4>4</vt:i4>
      </vt:variant>
      <vt:variant>
        <vt:lpstr>Téma</vt:lpstr>
      </vt:variant>
      <vt:variant>
        <vt:i4>1</vt:i4>
      </vt:variant>
      <vt:variant>
        <vt:lpstr>Diacímek</vt:lpstr>
      </vt:variant>
      <vt:variant>
        <vt:i4>4</vt:i4>
      </vt:variant>
    </vt:vector>
  </HeadingPairs>
  <TitlesOfParts>
    <vt:vector size="9" baseType="lpstr">
      <vt:lpstr>Arial</vt:lpstr>
      <vt:lpstr>Calibri</vt:lpstr>
      <vt:lpstr>Calibri Light</vt:lpstr>
      <vt:lpstr>Times New Roman</vt:lpstr>
      <vt:lpstr>Office-téma</vt:lpstr>
      <vt:lpstr>ICA principles towards EU legislation?</vt:lpstr>
      <vt:lpstr>PowerPoint-bemutató</vt:lpstr>
      <vt:lpstr>PowerPoint-bemutató</vt:lpstr>
      <vt:lpstr>Extract from the Hungarian proposal to legislation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ICA principles towards EU legislation?</dc:title>
  <dc:creator>Windows-felhasználó</dc:creator>
  <cp:lastModifiedBy>Windows-felhasználó</cp:lastModifiedBy>
  <cp:revision>2</cp:revision>
  <dcterms:created xsi:type="dcterms:W3CDTF">2017-10-15T18:27:50Z</dcterms:created>
  <dcterms:modified xsi:type="dcterms:W3CDTF">2017-10-15T20:24:11Z</dcterms:modified>
</cp:coreProperties>
</file>